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29"/>
  </p:notesMasterIdLst>
  <p:handoutMasterIdLst>
    <p:handoutMasterId r:id="rId30"/>
  </p:handoutMasterIdLst>
  <p:sldIdLst>
    <p:sldId id="256" r:id="rId4"/>
    <p:sldId id="529" r:id="rId5"/>
    <p:sldId id="540" r:id="rId6"/>
    <p:sldId id="552" r:id="rId7"/>
    <p:sldId id="543" r:id="rId8"/>
    <p:sldId id="554" r:id="rId9"/>
    <p:sldId id="566" r:id="rId10"/>
    <p:sldId id="568" r:id="rId11"/>
    <p:sldId id="567" r:id="rId12"/>
    <p:sldId id="553" r:id="rId13"/>
    <p:sldId id="538" r:id="rId14"/>
    <p:sldId id="555" r:id="rId15"/>
    <p:sldId id="556" r:id="rId16"/>
    <p:sldId id="541" r:id="rId17"/>
    <p:sldId id="544" r:id="rId18"/>
    <p:sldId id="546" r:id="rId19"/>
    <p:sldId id="562" r:id="rId20"/>
    <p:sldId id="557" r:id="rId21"/>
    <p:sldId id="558" r:id="rId22"/>
    <p:sldId id="563" r:id="rId23"/>
    <p:sldId id="564" r:id="rId24"/>
    <p:sldId id="565" r:id="rId25"/>
    <p:sldId id="561" r:id="rId26"/>
    <p:sldId id="549" r:id="rId27"/>
    <p:sldId id="530" r:id="rId28"/>
  </p:sldIdLst>
  <p:sldSz cx="12192000" cy="6858000"/>
  <p:notesSz cx="6858000" cy="9144000"/>
  <p:embeddedFontLst>
    <p:embeddedFont>
      <p:font typeface="微软雅黑" panose="020B0503020204020204" pitchFamily="34" charset="-122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egoe UI Light" panose="020B0502040204020203" pitchFamily="34" charset="0"/>
      <p:regular r:id="rId41"/>
      <p:italic r:id="rId42"/>
    </p:embeddedFont>
  </p:embeddedFontLst>
  <p:defaultTextStyle>
    <a:defPPr>
      <a:defRPr lang="zh-TW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hall" initials="v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56"/>
    <p:restoredTop sz="96018"/>
  </p:normalViewPr>
  <p:slideViewPr>
    <p:cSldViewPr showGuides="1">
      <p:cViewPr>
        <p:scale>
          <a:sx n="197" d="100"/>
          <a:sy n="197" d="100"/>
        </p:scale>
        <p:origin x="-1408" y="-1824"/>
      </p:cViewPr>
      <p:guideLst>
        <p:guide orient="horz" pos="231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90204" pitchFamily="34" charset="0"/>
              <a:buNone/>
              <a:defRPr sz="120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en-US" altLang="en-US" sz="1200"/>
              <a:t>‹#›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en-US" altLang="en-US" sz="1200"/>
              <a:t>‹#›</a:t>
            </a:fld>
            <a:endParaRPr lang="en-US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[</a:t>
            </a:r>
            <a:r>
              <a:rPr lang="zh-CN" altLang="en-US"/>
              <a:t>分享课题</a:t>
            </a:r>
            <a:r>
              <a:rPr lang="en-US" altLang="zh-CN"/>
              <a:t>]</a:t>
            </a:r>
            <a:r>
              <a:rPr lang="zh-CN" altLang="en-US"/>
              <a:t>与</a:t>
            </a:r>
            <a:r>
              <a:rPr lang="en-US" altLang="zh-CN"/>
              <a:t>[</a:t>
            </a:r>
            <a:r>
              <a:rPr lang="zh-CN" altLang="en-US"/>
              <a:t>分享人</a:t>
            </a:r>
            <a:r>
              <a:rPr lang="en-US" altLang="zh-CN"/>
              <a:t>]</a:t>
            </a:r>
            <a:r>
              <a:rPr lang="zh-CN" altLang="en-US"/>
              <a:t>替换成自己的课题和名字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小标题页面，</a:t>
            </a:r>
            <a:r>
              <a:rPr lang="zh-CN" altLang="en-US">
                <a:sym typeface="+mn-ea"/>
              </a:rPr>
              <a:t>页面数量可以根据自己的分享的步骤进行动态增减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31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1892783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3548963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399250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1940973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612581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2800713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201341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课题引入页面，可以写选择这个课题的原因或者放一个有趣的案例来引入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2135437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1802509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2561952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58611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分享目录，右侧小标题可以根据自己的分享步骤进行动态增减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小标题页面，</a:t>
            </a:r>
            <a:r>
              <a:rPr lang="zh-CN" altLang="en-US">
                <a:sym typeface="+mn-ea"/>
              </a:rPr>
              <a:t>页面数量可以根据自己的分享的步骤进行动态增减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43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3470491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18757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516698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4023921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总结收获页面或者结束语</a:t>
            </a:r>
            <a:r>
              <a:rPr lang="en-US" altLang="zh-CN"/>
              <a:t>----</a:t>
            </a:r>
            <a:r>
              <a:rPr lang="zh-CN" altLang="en-US"/>
              <a:t>可无</a:t>
            </a:r>
          </a:p>
        </p:txBody>
      </p:sp>
    </p:spTree>
    <p:extLst>
      <p:ext uri="{BB962C8B-B14F-4D97-AF65-F5344CB8AC3E}">
        <p14:creationId xmlns:p14="http://schemas.microsoft.com/office/powerpoint/2010/main" val="203890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872413" y="1809750"/>
            <a:ext cx="4319588" cy="3238500"/>
          </a:xfrm>
          <a:prstGeom prst="rect">
            <a:avLst/>
          </a:prstGeom>
          <a:solidFill>
            <a:srgbClr val="FF4800">
              <a:alpha val="73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/>
          </p:cNvPicPr>
          <p:nvPr userDrawn="1"/>
        </p:nvPicPr>
        <p:blipFill>
          <a:blip r:embed="rId14"/>
          <a:srcRect t="-2" b="39320"/>
          <a:stretch>
            <a:fillRect/>
          </a:stretch>
        </p:blipFill>
        <p:spPr>
          <a:xfrm>
            <a:off x="0" y="-36512"/>
            <a:ext cx="12192000" cy="415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矩形 8"/>
          <p:cNvSpPr>
            <a:spLocks noChangeArrowheads="1"/>
          </p:cNvSpPr>
          <p:nvPr/>
        </p:nvSpPr>
        <p:spPr bwMode="auto">
          <a:xfrm>
            <a:off x="0" y="4087813"/>
            <a:ext cx="12192000" cy="71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02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pic>
        <p:nvPicPr>
          <p:cNvPr id="1029" name="图片 2"/>
          <p:cNvPicPr>
            <a:picLocks noChangeAspect="1"/>
          </p:cNvPicPr>
          <p:nvPr userDrawn="1"/>
        </p:nvPicPr>
        <p:blipFill>
          <a:blip r:embed="rId15"/>
          <a:srcRect t="40411" b="-2"/>
          <a:stretch>
            <a:fillRect/>
          </a:stretch>
        </p:blipFill>
        <p:spPr>
          <a:xfrm>
            <a:off x="0" y="-128587"/>
            <a:ext cx="12192000" cy="4181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文本占位符 2"/>
          <p:cNvSpPr>
            <a:spLocks noGrp="1"/>
          </p:cNvSpPr>
          <p:nvPr>
            <p:ph type="body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  <p:sp>
        <p:nvSpPr>
          <p:cNvPr id="1031" name="矩形 7"/>
          <p:cNvSpPr>
            <a:spLocks noChangeArrowheads="1"/>
          </p:cNvSpPr>
          <p:nvPr/>
        </p:nvSpPr>
        <p:spPr bwMode="auto">
          <a:xfrm>
            <a:off x="0" y="-665162"/>
            <a:ext cx="12192000" cy="4770438"/>
          </a:xfrm>
          <a:prstGeom prst="rect">
            <a:avLst/>
          </a:prstGeom>
          <a:solidFill>
            <a:srgbClr val="354B5E">
              <a:alpha val="79999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032" name="圆角矩形 9"/>
          <p:cNvSpPr>
            <a:spLocks noChangeAspect="1" noChangeArrowheads="1"/>
          </p:cNvSpPr>
          <p:nvPr/>
        </p:nvSpPr>
        <p:spPr bwMode="auto">
          <a:xfrm>
            <a:off x="5556250" y="3586163"/>
            <a:ext cx="1079500" cy="1079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  <p:sp>
        <p:nvSpPr>
          <p:cNvPr id="2053" name="矩形 2"/>
          <p:cNvSpPr>
            <a:spLocks noChangeArrowheads="1"/>
          </p:cNvSpPr>
          <p:nvPr/>
        </p:nvSpPr>
        <p:spPr bwMode="auto">
          <a:xfrm>
            <a:off x="4572000" y="5668963"/>
            <a:ext cx="2403475" cy="21558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054" name="矩形 3"/>
          <p:cNvSpPr>
            <a:spLocks noChangeArrowheads="1"/>
          </p:cNvSpPr>
          <p:nvPr/>
        </p:nvSpPr>
        <p:spPr bwMode="auto">
          <a:xfrm>
            <a:off x="2847975" y="5434013"/>
            <a:ext cx="6100763" cy="2693988"/>
          </a:xfrm>
          <a:prstGeom prst="rect">
            <a:avLst/>
          </a:prstGeom>
          <a:solidFill>
            <a:srgbClr val="1D1C1C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055" name="矩形 7"/>
          <p:cNvSpPr>
            <a:spLocks noChangeArrowheads="1"/>
          </p:cNvSpPr>
          <p:nvPr/>
        </p:nvSpPr>
        <p:spPr bwMode="auto">
          <a:xfrm>
            <a:off x="0" y="155575"/>
            <a:ext cx="12192000" cy="7200900"/>
          </a:xfrm>
          <a:prstGeom prst="rect">
            <a:avLst/>
          </a:prstGeom>
          <a:solidFill>
            <a:srgbClr val="354B5E">
              <a:alpha val="79999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pic>
        <p:nvPicPr>
          <p:cNvPr id="2056" name="图片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336550" y="-577850"/>
            <a:ext cx="2349500" cy="23495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/>
          <p:nvPr userDrawn="1"/>
        </p:nvGrpSpPr>
        <p:grpSpPr>
          <a:xfrm>
            <a:off x="479425" y="692150"/>
            <a:ext cx="179388" cy="630238"/>
            <a:chOff x="0" y="0"/>
            <a:chExt cx="180000" cy="630000"/>
          </a:xfrm>
        </p:grpSpPr>
        <p:sp>
          <p:nvSpPr>
            <p:cNvPr id="3075" name="圆角矩形 7"/>
            <p:cNvSpPr>
              <a:spLocks noChangeArrowheads="1"/>
            </p:cNvSpPr>
            <p:nvPr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076" name="圆角矩形 8"/>
            <p:cNvSpPr>
              <a:spLocks noChangeArrowheads="1"/>
            </p:cNvSpPr>
            <p:nvPr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077" name="圆角矩形 9"/>
            <p:cNvSpPr>
              <a:spLocks noChangeArrowheads="1"/>
            </p:cNvSpPr>
            <p:nvPr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4099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/>
          </p:cNvSpPr>
          <p:nvPr>
            <p:ph type="body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  <p:pic>
        <p:nvPicPr>
          <p:cNvPr id="4101" name="图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3638" y="-482600"/>
            <a:ext cx="2349500" cy="23495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beljs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6"/>
          <p:cNvSpPr>
            <a:spLocks noGrp="1"/>
          </p:cNvSpPr>
          <p:nvPr>
            <p:ph type="ctrTitle" idx="4294967295"/>
          </p:nvPr>
        </p:nvSpPr>
        <p:spPr>
          <a:xfrm>
            <a:off x="609600" y="1085850"/>
            <a:ext cx="10972800" cy="1450975"/>
          </a:xfrm>
        </p:spPr>
        <p:txBody>
          <a:bodyPr vert="horz" wrap="square" lIns="91440" tIns="45720" rIns="91440" bIns="45720" anchor="b"/>
          <a:lstStyle>
            <a:lvl1pPr lvl="0">
              <a:defRPr/>
            </a:lvl1pPr>
          </a:lstStyle>
          <a:p>
            <a:pPr lvl="0" algn="ctr" eaLnBrk="1" hangingPunct="1"/>
            <a:r>
              <a:rPr lang="en-US" altLang="zh-CN" sz="8000" b="1" dirty="0">
                <a:solidFill>
                  <a:schemeClr val="bg1"/>
                </a:solidFill>
              </a:rPr>
              <a:t>React-diff</a:t>
            </a:r>
          </a:p>
        </p:txBody>
      </p:sp>
      <p:sp>
        <p:nvSpPr>
          <p:cNvPr id="7170" name="文本框 1"/>
          <p:cNvSpPr txBox="1"/>
          <p:nvPr/>
        </p:nvSpPr>
        <p:spPr>
          <a:xfrm>
            <a:off x="4267200" y="4900613"/>
            <a:ext cx="3657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dirty="0"/>
              <a:t>分享人：</a:t>
            </a:r>
            <a:r>
              <a:rPr lang="en-US" altLang="zh-CN" sz="2800" dirty="0"/>
              <a:t>[</a:t>
            </a:r>
            <a:r>
              <a:rPr lang="zh-CN" altLang="en-US" sz="2800" dirty="0"/>
              <a:t>慕薇</a:t>
            </a:r>
            <a:r>
              <a:rPr lang="en-US" altLang="zh-CN" sz="2800" dirty="0"/>
              <a:t>]</a:t>
            </a:r>
          </a:p>
        </p:txBody>
      </p:sp>
      <p:sp>
        <p:nvSpPr>
          <p:cNvPr id="7171" name="文本框 2"/>
          <p:cNvSpPr txBox="1"/>
          <p:nvPr/>
        </p:nvSpPr>
        <p:spPr>
          <a:xfrm>
            <a:off x="5639435" y="3862705"/>
            <a:ext cx="9131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SaaS</a:t>
            </a:r>
          </a:p>
        </p:txBody>
      </p:sp>
      <p:pic>
        <p:nvPicPr>
          <p:cNvPr id="7172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30187" y="-222250"/>
            <a:ext cx="1871662" cy="1871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 descr="e7d195523061f1c0d318120d6aeaf1b6ccceb6ba3da59c0775C5DE19DDDEBC09ED96DBD9900D9848D623ECAD1D4904B78047D0015C22C8BE97228BE8B5BFF08FE7A3AE04126DA07312A96C0F69F9BAB757E87A9D8EC4205E976D6A674854A00151504B53F283A4FA7C8FAD580FCCCFFCF130E9FF1A9152198EC3DD3A984A02B67FF4449A1F384CC3"/>
          <p:cNvSpPr/>
          <p:nvPr/>
        </p:nvSpPr>
        <p:spPr>
          <a:xfrm>
            <a:off x="3188178" y="2210696"/>
            <a:ext cx="468751" cy="17505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ea typeface="Microsoft JhengHei" panose="020B0604030504040204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956062" y="3885048"/>
            <a:ext cx="560580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56050" y="2489200"/>
            <a:ext cx="4780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en" altLang="zh-CN" sz="5400" dirty="0">
                <a:latin typeface="+mn-ea"/>
              </a:rPr>
              <a:t>React</a:t>
            </a:r>
            <a:r>
              <a:rPr lang="zh-CN" altLang="en-US" sz="5400" dirty="0">
                <a:latin typeface="+mn-ea"/>
              </a:rPr>
              <a:t> </a:t>
            </a:r>
            <a:r>
              <a:rPr lang="en-US" altLang="zh-CN" sz="5400" dirty="0">
                <a:latin typeface="+mn-ea"/>
              </a:rPr>
              <a:t>Diff</a:t>
            </a:r>
            <a:r>
              <a:rPr lang="zh-CN" altLang="en" sz="5400" dirty="0">
                <a:latin typeface="+mn-ea"/>
              </a:rPr>
              <a:t>算法</a:t>
            </a:r>
            <a:endParaRPr lang="en-US" altLang="zh-CN" sz="5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lum bright="24000"/>
          </a:blip>
          <a:srcRect l="57311" t="21669" r="5678" b="15425"/>
          <a:stretch>
            <a:fillRect/>
          </a:stretch>
        </p:blipFill>
        <p:spPr>
          <a:xfrm>
            <a:off x="-24130" y="527340"/>
            <a:ext cx="2071690" cy="463809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63" h="7304">
                <a:moveTo>
                  <a:pt x="0" y="0"/>
                </a:moveTo>
                <a:cubicBezTo>
                  <a:pt x="1853" y="96"/>
                  <a:pt x="3307" y="1893"/>
                  <a:pt x="3261" y="3653"/>
                </a:cubicBezTo>
                <a:cubicBezTo>
                  <a:pt x="3319" y="5607"/>
                  <a:pt x="1683" y="7201"/>
                  <a:pt x="0" y="7304"/>
                </a:cubicBezTo>
                <a:close/>
                <a:moveTo>
                  <a:pt x="0" y="1024"/>
                </a:moveTo>
                <a:cubicBezTo>
                  <a:pt x="1326" y="1131"/>
                  <a:pt x="2356" y="2429"/>
                  <a:pt x="2323" y="3702"/>
                </a:cubicBezTo>
                <a:cubicBezTo>
                  <a:pt x="2365" y="5112"/>
                  <a:pt x="1209" y="6267"/>
                  <a:pt x="0" y="6377"/>
                </a:cubicBez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525566">
                  <a:alpha val="100000"/>
                </a:srgbClr>
              </a:clrFrom>
              <a:clrTo>
                <a:srgbClr val="525566">
                  <a:alpha val="100000"/>
                  <a:alpha val="0"/>
                </a:srgbClr>
              </a:clrTo>
            </a:clrChange>
            <a:lum bright="24000" contrast="-18000"/>
          </a:blip>
          <a:srcRect l="14572" t="21635" r="30289" b="44759"/>
          <a:stretch>
            <a:fillRect/>
          </a:stretch>
        </p:blipFill>
        <p:spPr>
          <a:xfrm>
            <a:off x="9090976" y="4553298"/>
            <a:ext cx="3086419" cy="23047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61" h="3629">
                <a:moveTo>
                  <a:pt x="2" y="3402"/>
                </a:moveTo>
                <a:cubicBezTo>
                  <a:pt x="-59" y="1493"/>
                  <a:pt x="1747" y="-46"/>
                  <a:pt x="3515" y="1"/>
                </a:cubicBezTo>
                <a:cubicBezTo>
                  <a:pt x="3992" y="-13"/>
                  <a:pt x="4446" y="79"/>
                  <a:pt x="4861" y="249"/>
                </a:cubicBezTo>
                <a:lnTo>
                  <a:pt x="4861" y="3629"/>
                </a:lnTo>
                <a:lnTo>
                  <a:pt x="5" y="3629"/>
                </a:lnTo>
                <a:cubicBezTo>
                  <a:pt x="0" y="3554"/>
                  <a:pt x="-1" y="3478"/>
                  <a:pt x="2" y="3402"/>
                </a:cubicBezTo>
                <a:close/>
                <a:moveTo>
                  <a:pt x="953" y="3447"/>
                </a:moveTo>
                <a:cubicBezTo>
                  <a:pt x="909" y="2047"/>
                  <a:pt x="2230" y="917"/>
                  <a:pt x="3522" y="951"/>
                </a:cubicBezTo>
                <a:cubicBezTo>
                  <a:pt x="4013" y="936"/>
                  <a:pt x="4471" y="1075"/>
                  <a:pt x="4861" y="1314"/>
                </a:cubicBezTo>
                <a:lnTo>
                  <a:pt x="4861" y="3629"/>
                </a:lnTo>
                <a:lnTo>
                  <a:pt x="956" y="3629"/>
                </a:lnTo>
                <a:cubicBezTo>
                  <a:pt x="953" y="3569"/>
                  <a:pt x="951" y="3508"/>
                  <a:pt x="953" y="344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944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D74B4B"/>
                </a:solidFill>
              </a:rPr>
              <a:t>传统</a:t>
            </a:r>
            <a:r>
              <a:rPr lang="en-US" altLang="zh-CN" sz="3200" b="1" dirty="0">
                <a:solidFill>
                  <a:srgbClr val="D74B4B"/>
                </a:solidFill>
              </a:rPr>
              <a:t>diff</a:t>
            </a:r>
            <a:r>
              <a:rPr lang="zh-CN" altLang="en-US" sz="3200" b="1" dirty="0">
                <a:solidFill>
                  <a:srgbClr val="D74B4B"/>
                </a:solidFill>
              </a:rPr>
              <a:t> 算法</a:t>
            </a:r>
            <a:endParaRPr lang="en-US" altLang="zh-CN" sz="3200" b="1" dirty="0">
              <a:solidFill>
                <a:srgbClr val="D74B4B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DB7090-75BB-194E-A66E-EAB9F49903C8}"/>
              </a:ext>
            </a:extLst>
          </p:cNvPr>
          <p:cNvSpPr txBox="1"/>
          <p:nvPr/>
        </p:nvSpPr>
        <p:spPr>
          <a:xfrm>
            <a:off x="671512" y="1845000"/>
            <a:ext cx="7224488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传统</a:t>
            </a:r>
            <a:r>
              <a:rPr lang="en-US" altLang="zh-CN" sz="1400" dirty="0"/>
              <a:t>diff</a:t>
            </a:r>
            <a:r>
              <a:rPr lang="zh-CN" altLang="en-US" sz="1400" dirty="0"/>
              <a:t>通过循环递归对节点进行依次对比，效率低下，算法复杂度达到 </a:t>
            </a:r>
            <a:r>
              <a:rPr lang="en" altLang="zh-CN" sz="1400" dirty="0"/>
              <a:t>O(n^3)</a:t>
            </a:r>
            <a:r>
              <a:rPr lang="zh-CN" altLang="en" sz="1400" dirty="0"/>
              <a:t>，</a:t>
            </a:r>
            <a:r>
              <a:rPr lang="zh-CN" altLang="en-US" sz="1400" dirty="0"/>
              <a:t>其中 </a:t>
            </a:r>
            <a:r>
              <a:rPr lang="en" altLang="zh-CN" sz="1400" dirty="0"/>
              <a:t>n </a:t>
            </a:r>
            <a:r>
              <a:rPr lang="zh-CN" altLang="en-US" sz="1400" dirty="0"/>
              <a:t>是树中节点的总数。</a:t>
            </a:r>
            <a:r>
              <a:rPr lang="en" altLang="zh-CN" sz="1400" dirty="0"/>
              <a:t>O(n^3) </a:t>
            </a:r>
            <a:r>
              <a:rPr lang="zh-CN" altLang="en-US" sz="1400" dirty="0"/>
              <a:t>到底有多可怕，这意味着如果要展示</a:t>
            </a:r>
            <a:r>
              <a:rPr lang="en-US" altLang="zh-CN" sz="1400" dirty="0"/>
              <a:t>1000</a:t>
            </a:r>
            <a:r>
              <a:rPr lang="zh-CN" altLang="en-US" sz="1400" dirty="0"/>
              <a:t>个节点，就要依次执行上十亿次的比较。这种指数型的性能消耗对于前端渲染场景来说代价太高了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D74B4B"/>
                </a:solidFill>
              </a:rPr>
              <a:t>有意思的图解</a:t>
            </a:r>
            <a:endParaRPr lang="en-US" altLang="zh-CN" sz="3200" b="1" dirty="0">
              <a:solidFill>
                <a:srgbClr val="D74B4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BFBBAF-D5A6-6E4A-8655-49A38EB26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1371759"/>
            <a:ext cx="5640488" cy="52972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4572B5-173D-9440-B303-8D36940B4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01" y="1369850"/>
            <a:ext cx="5328000" cy="52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2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diff</a:t>
            </a:r>
            <a:r>
              <a:rPr lang="zh-CN" altLang="en-US" sz="3200" b="1" dirty="0">
                <a:solidFill>
                  <a:srgbClr val="D74B4B"/>
                </a:solidFill>
              </a:rPr>
              <a:t>图解</a:t>
            </a:r>
            <a:endParaRPr lang="en-US" altLang="zh-CN" sz="3200" b="1" dirty="0">
              <a:solidFill>
                <a:srgbClr val="D74B4B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B1831-8F33-224A-9FCB-86360DC4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5" y="1485000"/>
            <a:ext cx="10488000" cy="486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0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[diff</a:t>
            </a:r>
            <a:r>
              <a:rPr lang="zh-CN" altLang="en-US" sz="3200" b="1" dirty="0">
                <a:solidFill>
                  <a:srgbClr val="D74B4B"/>
                </a:solidFill>
              </a:rPr>
              <a:t> 策略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81087D-30B4-3846-A227-4F4BB595D853}"/>
              </a:ext>
            </a:extLst>
          </p:cNvPr>
          <p:cNvSpPr txBox="1"/>
          <p:nvPr/>
        </p:nvSpPr>
        <p:spPr>
          <a:xfrm>
            <a:off x="667367" y="1294020"/>
            <a:ext cx="7272000" cy="681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+mn-ea"/>
                <a:ea typeface="+mn-ea"/>
              </a:rPr>
              <a:t>传统 </a:t>
            </a:r>
            <a:r>
              <a:rPr lang="en" altLang="zh-CN" sz="1600" dirty="0">
                <a:latin typeface="+mn-ea"/>
                <a:ea typeface="+mn-ea"/>
              </a:rPr>
              <a:t>diff </a:t>
            </a:r>
            <a:r>
              <a:rPr lang="zh-CN" altLang="en-US" sz="1600" dirty="0">
                <a:latin typeface="+mn-ea"/>
                <a:ea typeface="+mn-ea"/>
              </a:rPr>
              <a:t> </a:t>
            </a:r>
            <a:r>
              <a:rPr lang="en" altLang="zh-CN" sz="1600" dirty="0">
                <a:latin typeface="+mn-ea"/>
                <a:ea typeface="+mn-ea"/>
              </a:rPr>
              <a:t>O(n^3) </a:t>
            </a:r>
            <a:r>
              <a:rPr lang="zh-CN" altLang="en-US" sz="1600" dirty="0">
                <a:latin typeface="+mn-ea"/>
                <a:ea typeface="+mn-ea"/>
              </a:rPr>
              <a:t>复杂度的问题转换成 </a:t>
            </a:r>
            <a:r>
              <a:rPr lang="en" altLang="zh-CN" sz="1600" dirty="0">
                <a:latin typeface="+mn-ea"/>
                <a:ea typeface="+mn-ea"/>
              </a:rPr>
              <a:t>O(n) </a:t>
            </a:r>
            <a:r>
              <a:rPr lang="zh-CN" altLang="en-US" sz="1600" dirty="0">
                <a:latin typeface="+mn-ea"/>
                <a:ea typeface="+mn-ea"/>
              </a:rPr>
              <a:t>复杂度的问题</a:t>
            </a:r>
            <a:endParaRPr lang="en-US" altLang="zh-CN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+mn-ea"/>
              <a:ea typeface="+mn-ea"/>
            </a:endParaRPr>
          </a:p>
          <a:p>
            <a:r>
              <a:rPr lang="en-US" altLang="zh-CN" sz="1600" dirty="0"/>
              <a:t>1</a:t>
            </a:r>
            <a:r>
              <a:rPr lang="zh-CN" altLang="en-US" sz="1600" dirty="0"/>
              <a:t> </a:t>
            </a:r>
            <a:r>
              <a:rPr lang="en" altLang="zh-CN" sz="1600" dirty="0"/>
              <a:t>Web UI </a:t>
            </a:r>
            <a:r>
              <a:rPr lang="zh-CN" altLang="en-US" sz="1600" dirty="0"/>
              <a:t>中 </a:t>
            </a:r>
            <a:r>
              <a:rPr lang="en" altLang="zh-CN" sz="1600" dirty="0"/>
              <a:t>DOM </a:t>
            </a:r>
            <a:r>
              <a:rPr lang="zh-CN" altLang="en-US" sz="1600" dirty="0"/>
              <a:t>节点跨层级的移动操作特别少，可以忽略不计。</a:t>
            </a:r>
          </a:p>
          <a:p>
            <a:br>
              <a:rPr lang="zh-CN" altLang="en-US" sz="1600" dirty="0"/>
            </a:br>
            <a:r>
              <a:rPr lang="en-US" altLang="zh-CN" sz="1600" dirty="0"/>
              <a:t>2</a:t>
            </a:r>
            <a:r>
              <a:rPr lang="zh-CN" altLang="en-US" sz="1600" dirty="0"/>
              <a:t> 拥有相同类的两个组件将会生成相似的树形结构，拥有不同类的两个组件将会生成不同的树形结构。</a:t>
            </a:r>
          </a:p>
          <a:p>
            <a:endParaRPr lang="en-US" altLang="zh-CN" sz="1600" dirty="0">
              <a:latin typeface="+mn-ea"/>
              <a:ea typeface="+mn-ea"/>
            </a:endParaRPr>
          </a:p>
          <a:p>
            <a:r>
              <a:rPr lang="en-US" altLang="zh-CN" sz="1600" dirty="0"/>
              <a:t>3</a:t>
            </a:r>
            <a:r>
              <a:rPr lang="zh-CN" altLang="en-US" sz="1600" dirty="0"/>
              <a:t> 对于同一层级的一组子节点，它们可以通过唯一 </a:t>
            </a:r>
            <a:r>
              <a:rPr lang="en" altLang="zh-CN" sz="1600" dirty="0"/>
              <a:t>id </a:t>
            </a:r>
            <a:r>
              <a:rPr lang="zh-CN" altLang="en-US" sz="1600" dirty="0"/>
              <a:t>进行区分。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b="1" dirty="0"/>
              <a:t>重点：针对以下三个方面进行优化</a:t>
            </a:r>
            <a:endParaRPr lang="en-US" altLang="zh-CN" sz="1600" b="1" dirty="0"/>
          </a:p>
          <a:p>
            <a:endParaRPr lang="en-US" altLang="zh-CN" sz="1600" dirty="0"/>
          </a:p>
          <a:p>
            <a:r>
              <a:rPr lang="en" altLang="zh-CN" sz="1600" b="1" dirty="0"/>
              <a:t>tree diff</a:t>
            </a:r>
          </a:p>
          <a:p>
            <a:endParaRPr lang="en" altLang="zh-CN" sz="1600" dirty="0"/>
          </a:p>
          <a:p>
            <a:r>
              <a:rPr lang="en" altLang="zh-CN" sz="1600" b="1" dirty="0"/>
              <a:t>component diff</a:t>
            </a:r>
            <a:endParaRPr lang="en" altLang="zh-CN" sz="1600" dirty="0"/>
          </a:p>
          <a:p>
            <a:br>
              <a:rPr lang="en" altLang="zh-CN" sz="1600" dirty="0"/>
            </a:br>
            <a:r>
              <a:rPr lang="en" altLang="zh-CN" sz="1600" b="1" dirty="0"/>
              <a:t>element diff</a:t>
            </a:r>
          </a:p>
          <a:p>
            <a:endParaRPr lang="en" altLang="zh-CN" sz="1600" b="1" dirty="0"/>
          </a:p>
          <a:p>
            <a:r>
              <a:rPr lang="zh-CN" altLang="en" sz="1600" b="1" dirty="0"/>
              <a:t>接下来</a:t>
            </a:r>
            <a:r>
              <a:rPr lang="zh-CN" altLang="en-US" sz="1600" b="1" dirty="0"/>
              <a:t>针对三个方面一一进行解析</a:t>
            </a:r>
            <a:endParaRPr lang="en" altLang="zh-CN" sz="1600" b="1" dirty="0"/>
          </a:p>
          <a:p>
            <a:endParaRPr lang="en" altLang="zh-CN" sz="1600" dirty="0"/>
          </a:p>
          <a:p>
            <a:br>
              <a:rPr lang="en" altLang="zh-CN" sz="1600" dirty="0"/>
            </a:br>
            <a:br>
              <a:rPr lang="en" altLang="zh-CN" sz="1600" dirty="0"/>
            </a:br>
            <a:endParaRPr lang="zh-CN" altLang="en-US" sz="1600" dirty="0"/>
          </a:p>
          <a:p>
            <a:br>
              <a:rPr lang="zh-CN" altLang="en-US" sz="1600" dirty="0"/>
            </a:br>
            <a:endParaRPr lang="en-US" altLang="zh-CN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" altLang="zh-CN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[tree</a:t>
            </a:r>
            <a:r>
              <a:rPr lang="zh-CN" altLang="en-US" sz="3200" b="1" dirty="0">
                <a:solidFill>
                  <a:srgbClr val="D74B4B"/>
                </a:solidFill>
              </a:rPr>
              <a:t> </a:t>
            </a:r>
            <a:r>
              <a:rPr lang="en-US" altLang="zh-CN" sz="3200" b="1" dirty="0">
                <a:solidFill>
                  <a:srgbClr val="D74B4B"/>
                </a:solidFill>
              </a:rPr>
              <a:t>diff]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146BFE-0CBE-894C-A443-94FBBD91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46" y="2603711"/>
            <a:ext cx="7263360" cy="374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94713B-370D-314D-8BF7-B66F97FB0E4C}"/>
              </a:ext>
            </a:extLst>
          </p:cNvPr>
          <p:cNvSpPr txBox="1"/>
          <p:nvPr/>
        </p:nvSpPr>
        <p:spPr>
          <a:xfrm>
            <a:off x="928255" y="1662545"/>
            <a:ext cx="9847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只会针对同色框中的节点进行比较，也就是同一个父节点下的所有子节点。当发现节点已经不存在，则该节点及其子节点会被完全删除掉，不会用于进一步的比较。这样只需要对树进行一次遍历，便能完成整个 </a:t>
            </a:r>
            <a:r>
              <a:rPr lang="en" altLang="zh-CN" dirty="0"/>
              <a:t>DOM </a:t>
            </a:r>
            <a:r>
              <a:rPr lang="zh-CN" altLang="en-US" dirty="0"/>
              <a:t>树的比较。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668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[tree-diff</a:t>
            </a:r>
            <a:r>
              <a:rPr lang="zh-CN" altLang="en-US" sz="3200" b="1" dirty="0">
                <a:solidFill>
                  <a:srgbClr val="D74B4B"/>
                </a:solidFill>
              </a:rPr>
              <a:t>源码分析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E41435-A6AA-E74A-BD35-5551A83BA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0" y="1737874"/>
            <a:ext cx="7530800" cy="43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6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[tree</a:t>
            </a:r>
            <a:r>
              <a:rPr lang="zh-CN" altLang="en-US" sz="3200" b="1" dirty="0">
                <a:solidFill>
                  <a:srgbClr val="D74B4B"/>
                </a:solidFill>
              </a:rPr>
              <a:t> </a:t>
            </a:r>
            <a:r>
              <a:rPr lang="en-US" altLang="zh-CN" sz="3200" b="1" dirty="0">
                <a:solidFill>
                  <a:srgbClr val="D74B4B"/>
                </a:solidFill>
              </a:rPr>
              <a:t>diff-</a:t>
            </a:r>
            <a:r>
              <a:rPr lang="zh-CN" altLang="en-US" sz="3200" b="1" dirty="0">
                <a:solidFill>
                  <a:srgbClr val="D74B4B"/>
                </a:solidFill>
              </a:rPr>
              <a:t>跨层级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D48C14-5F6F-E449-B86F-FF462008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1772999"/>
            <a:ext cx="6216488" cy="35990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420CCA-FC6F-504B-9B3C-AA5729D94A73}"/>
              </a:ext>
            </a:extLst>
          </p:cNvPr>
          <p:cNvSpPr txBox="1"/>
          <p:nvPr/>
        </p:nvSpPr>
        <p:spPr>
          <a:xfrm>
            <a:off x="867905" y="5873858"/>
            <a:ext cx="629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执行结果：</a:t>
            </a:r>
            <a:r>
              <a:rPr lang="en" altLang="zh-CN" b="1" dirty="0"/>
              <a:t>create A -&gt; create B -&gt; create C -&gt; delete A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A2CC83-4CF5-4D46-B1A9-8FC1E9EE019E}"/>
              </a:ext>
            </a:extLst>
          </p:cNvPr>
          <p:cNvSpPr txBox="1"/>
          <p:nvPr/>
        </p:nvSpPr>
        <p:spPr>
          <a:xfrm>
            <a:off x="867905" y="6421864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58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[component</a:t>
            </a:r>
            <a:r>
              <a:rPr lang="zh-CN" altLang="en-US" sz="3200" b="1" dirty="0">
                <a:solidFill>
                  <a:srgbClr val="D74B4B"/>
                </a:solidFill>
              </a:rPr>
              <a:t> </a:t>
            </a:r>
            <a:r>
              <a:rPr lang="en-US" altLang="zh-CN" sz="3200" b="1" dirty="0">
                <a:solidFill>
                  <a:srgbClr val="D74B4B"/>
                </a:solidFill>
              </a:rPr>
              <a:t>diff]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D573BE-7DE1-F845-B7A0-3D42ABB92D47}"/>
              </a:ext>
            </a:extLst>
          </p:cNvPr>
          <p:cNvSpPr txBox="1"/>
          <p:nvPr/>
        </p:nvSpPr>
        <p:spPr>
          <a:xfrm>
            <a:off x="671512" y="1701000"/>
            <a:ext cx="11104578" cy="1704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如果是同一类型的组件，按照原策略继续比较 </a:t>
            </a:r>
            <a:r>
              <a:rPr lang="en" altLang="zh-CN" dirty="0"/>
              <a:t>virtual DOM tree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如果不是，则将该组件判断为 </a:t>
            </a:r>
            <a:r>
              <a:rPr lang="en" altLang="zh-CN" dirty="0"/>
              <a:t>dirty component</a:t>
            </a:r>
            <a:r>
              <a:rPr lang="zh-CN" altLang="en" dirty="0"/>
              <a:t>，</a:t>
            </a:r>
            <a:r>
              <a:rPr lang="zh-CN" altLang="en-US" dirty="0"/>
              <a:t>从而替换整个组件下的所有子节点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对于同一类型的组件，有可能其 </a:t>
            </a:r>
            <a:r>
              <a:rPr lang="en" altLang="zh-CN" dirty="0"/>
              <a:t>Virtual DOM </a:t>
            </a:r>
            <a:r>
              <a:rPr lang="zh-CN" altLang="en-US" dirty="0"/>
              <a:t>没有任何变化，如果能够确切的知道这点那可以节省大量的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</a:t>
            </a:r>
            <a:r>
              <a:rPr lang="en" altLang="zh-CN" dirty="0"/>
              <a:t>diff </a:t>
            </a:r>
            <a:r>
              <a:rPr lang="zh-CN" altLang="en-US" dirty="0"/>
              <a:t>运算时间，因此 </a:t>
            </a:r>
            <a:r>
              <a:rPr lang="en" altLang="zh-CN" dirty="0"/>
              <a:t>React </a:t>
            </a:r>
            <a:r>
              <a:rPr lang="zh-CN" altLang="en-US" dirty="0"/>
              <a:t>允许用户通过 </a:t>
            </a:r>
            <a:r>
              <a:rPr lang="en" altLang="zh-CN" dirty="0" err="1"/>
              <a:t>shouldComponentUpdate</a:t>
            </a:r>
            <a:r>
              <a:rPr lang="en" altLang="zh-CN" dirty="0"/>
              <a:t>() </a:t>
            </a:r>
            <a:r>
              <a:rPr lang="zh-CN" altLang="en-US" dirty="0"/>
              <a:t>来判断该组件是否需要进行 </a:t>
            </a:r>
            <a:r>
              <a:rPr lang="en" altLang="zh-CN" dirty="0"/>
              <a:t>diff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533D9D-395F-A549-8B2F-593D761E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3645000"/>
            <a:ext cx="5073168" cy="20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5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[element</a:t>
            </a:r>
            <a:r>
              <a:rPr lang="zh-CN" altLang="en-US" sz="3200" b="1" dirty="0">
                <a:solidFill>
                  <a:srgbClr val="D74B4B"/>
                </a:solidFill>
              </a:rPr>
              <a:t> </a:t>
            </a:r>
            <a:r>
              <a:rPr lang="en-US" altLang="zh-CN" sz="3200" b="1" dirty="0">
                <a:solidFill>
                  <a:srgbClr val="D74B4B"/>
                </a:solidFill>
              </a:rPr>
              <a:t>diff]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4C25C4-397C-794D-96E8-D1BB8CB0F639}"/>
              </a:ext>
            </a:extLst>
          </p:cNvPr>
          <p:cNvSpPr txBox="1"/>
          <p:nvPr/>
        </p:nvSpPr>
        <p:spPr>
          <a:xfrm>
            <a:off x="671512" y="1629000"/>
            <a:ext cx="9096488" cy="212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当节点处于同一层级时，</a:t>
            </a:r>
            <a:r>
              <a:rPr lang="en" altLang="zh-CN" dirty="0"/>
              <a:t>React diff </a:t>
            </a:r>
            <a:r>
              <a:rPr lang="zh-CN" altLang="en-US" dirty="0"/>
              <a:t>提供了三种节点操作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" altLang="zh-CN" b="1" dirty="0"/>
              <a:t>	INSERT_MARKUP</a:t>
            </a:r>
            <a:r>
              <a:rPr lang="zh-CN" altLang="en" dirty="0"/>
              <a:t>（</a:t>
            </a:r>
            <a:r>
              <a:rPr lang="zh-CN" altLang="en-US" dirty="0"/>
              <a:t>插入）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" altLang="zh-CN" b="1" dirty="0"/>
              <a:t>	MOVE_EXISTING</a:t>
            </a:r>
            <a:r>
              <a:rPr lang="zh-CN" altLang="en" dirty="0"/>
              <a:t>（</a:t>
            </a:r>
            <a:r>
              <a:rPr lang="zh-CN" altLang="en-US" dirty="0"/>
              <a:t>移动）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" altLang="zh-CN" b="1" dirty="0"/>
              <a:t>	REMOVE_NODE</a:t>
            </a:r>
            <a:r>
              <a:rPr lang="zh-CN" altLang="en" dirty="0"/>
              <a:t>（</a:t>
            </a:r>
            <a:r>
              <a:rPr lang="zh-CN" altLang="en-US" dirty="0"/>
              <a:t>删除）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49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55" y="0"/>
            <a:ext cx="1928495" cy="6858000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3000000" y="1701000"/>
            <a:ext cx="7288235" cy="375487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分享前引</a:t>
            </a:r>
            <a:r>
              <a:rPr lang="en-US" altLang="zh-CN" sz="2800" dirty="0"/>
              <a:t>]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/>
          </a:p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latin typeface="+mn-ea"/>
              </a:rPr>
              <a:t>算法上的改进优化是 </a:t>
            </a:r>
            <a:r>
              <a:rPr lang="en" altLang="zh-CN" sz="1400" dirty="0">
                <a:latin typeface="+mn-ea"/>
              </a:rPr>
              <a:t>React </a:t>
            </a:r>
            <a:r>
              <a:rPr lang="zh-CN" altLang="en-US" sz="1400" dirty="0">
                <a:latin typeface="+mn-ea"/>
              </a:rPr>
              <a:t>整个界面渲染的基础，以及性能提高的最基本保障</a:t>
            </a:r>
            <a:endParaRPr lang="en-US" altLang="zh-CN" sz="1400" dirty="0">
              <a:latin typeface="+mn-ea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latin typeface="+mn-ea"/>
              </a:rPr>
              <a:t> 关键作用就是：</a:t>
            </a:r>
            <a:r>
              <a:rPr lang="en" altLang="zh-CN" sz="1400" dirty="0"/>
              <a:t>Virtual DOM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/>
              <a:t>React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r>
              <a:rPr lang="en" altLang="zh-CN" sz="1400" dirty="0" err="1"/>
              <a:t>iff</a:t>
            </a:r>
            <a:r>
              <a:rPr lang="en" altLang="zh-CN" sz="1400" dirty="0"/>
              <a:t> 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latin typeface="+mn-ea"/>
              </a:rPr>
              <a:t>什么是 </a:t>
            </a:r>
            <a:r>
              <a:rPr lang="en-US" altLang="zh-CN" sz="1400" dirty="0">
                <a:latin typeface="+mn-ea"/>
              </a:rPr>
              <a:t>react</a:t>
            </a:r>
            <a:r>
              <a:rPr lang="zh-CN" altLang="en-US" sz="1400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diff</a:t>
            </a:r>
            <a:br>
              <a:rPr lang="en-US" altLang="zh-CN" sz="1400" dirty="0">
                <a:latin typeface="+mn-ea"/>
              </a:rPr>
            </a:br>
            <a:r>
              <a:rPr lang="zh-CN" altLang="en-US" sz="1400" dirty="0">
                <a:latin typeface="+mn-ea"/>
              </a:rPr>
              <a:t>    是一种优化算法，是</a:t>
            </a:r>
            <a:r>
              <a:rPr lang="en" altLang="zh-CN" sz="1400" dirty="0">
                <a:latin typeface="+mn-ea"/>
              </a:rPr>
              <a:t> Virtual DOM </a:t>
            </a:r>
            <a:r>
              <a:rPr lang="zh-CN" altLang="en-US" sz="1400" dirty="0">
                <a:latin typeface="+mn-ea"/>
              </a:rPr>
              <a:t>的加速器</a:t>
            </a:r>
            <a:endParaRPr lang="en-US" altLang="zh-CN" sz="1400" dirty="0"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z="1400" dirty="0">
                <a:latin typeface="+mn-ea"/>
              </a:rPr>
              <a:t>react</a:t>
            </a:r>
            <a:r>
              <a:rPr lang="zh-CN" altLang="en-US" sz="1400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diff</a:t>
            </a:r>
            <a:r>
              <a:rPr lang="zh-CN" altLang="en-US" sz="1400" dirty="0">
                <a:latin typeface="+mn-ea"/>
              </a:rPr>
              <a:t> 作用</a:t>
            </a:r>
            <a:endParaRPr lang="en-US" altLang="zh-CN" sz="1400" dirty="0">
              <a:latin typeface="+mn-ea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latin typeface="+mn-ea"/>
              </a:rPr>
              <a:t>    用户：可以无需顾忌性能问题而”任性自由”的刷新页面</a:t>
            </a:r>
            <a:endParaRPr lang="en-US" altLang="zh-CN" sz="1400" dirty="0">
              <a:latin typeface="+mn-ea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latin typeface="+mn-ea"/>
              </a:rPr>
              <a:t>    开发者：无需关心 </a:t>
            </a:r>
            <a:r>
              <a:rPr lang="en" altLang="zh-CN" sz="1400" dirty="0">
                <a:latin typeface="+mn-ea"/>
              </a:rPr>
              <a:t>Virtual DOM </a:t>
            </a:r>
            <a:r>
              <a:rPr lang="zh-CN" altLang="en-US" sz="1400" dirty="0">
                <a:latin typeface="+mn-ea"/>
              </a:rPr>
              <a:t>背后的运作原理，</a:t>
            </a:r>
            <a:r>
              <a:rPr lang="en" altLang="zh-CN" sz="1400" dirty="0">
                <a:latin typeface="+mn-ea"/>
              </a:rPr>
              <a:t> React diff </a:t>
            </a:r>
            <a:r>
              <a:rPr lang="zh-CN" altLang="en-US" sz="1400" dirty="0">
                <a:latin typeface="+mn-ea"/>
              </a:rPr>
              <a:t>会帮助我们计算出       </a:t>
            </a:r>
            <a:r>
              <a:rPr lang="en-US" altLang="zh-CN" sz="1400" dirty="0">
                <a:latin typeface="+mn-ea"/>
              </a:rPr>
              <a:t>	</a:t>
            </a:r>
            <a:r>
              <a:rPr lang="en" altLang="zh-CN" sz="1400" dirty="0">
                <a:latin typeface="+mn-ea"/>
              </a:rPr>
              <a:t>Virtual DOM </a:t>
            </a:r>
            <a:r>
              <a:rPr lang="zh-CN" altLang="en-US" sz="1400" dirty="0">
                <a:latin typeface="+mn-ea"/>
              </a:rPr>
              <a:t>中真正变化的部分，并只针对该部分进行实际 </a:t>
            </a:r>
            <a:r>
              <a:rPr lang="en" altLang="zh-CN" sz="1400" dirty="0">
                <a:latin typeface="+mn-ea"/>
              </a:rPr>
              <a:t>DOM </a:t>
            </a:r>
            <a:r>
              <a:rPr lang="zh-CN" altLang="en-US" sz="1400" dirty="0">
                <a:latin typeface="+mn-ea"/>
              </a:rPr>
              <a:t>操作</a:t>
            </a:r>
            <a:br>
              <a:rPr lang="en-US" altLang="zh-CN" sz="1400" dirty="0"/>
            </a:br>
            <a:endParaRPr lang="en-US" altLang="zh-CN" sz="1400" dirty="0"/>
          </a:p>
          <a:p>
            <a:pPr lvl="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endParaRPr lang="en-US" altLang="zh-CN" sz="1400" dirty="0"/>
          </a:p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614448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[element</a:t>
            </a:r>
            <a:r>
              <a:rPr lang="zh-CN" altLang="en-US" sz="3200" b="1" dirty="0">
                <a:solidFill>
                  <a:srgbClr val="D74B4B"/>
                </a:solidFill>
              </a:rPr>
              <a:t> </a:t>
            </a:r>
            <a:r>
              <a:rPr lang="en-US" altLang="zh-CN" sz="3200" b="1" dirty="0">
                <a:solidFill>
                  <a:srgbClr val="D74B4B"/>
                </a:solidFill>
              </a:rPr>
              <a:t>diff</a:t>
            </a:r>
            <a:r>
              <a:rPr lang="zh-CN" altLang="en-US" sz="3200" b="1" dirty="0">
                <a:solidFill>
                  <a:srgbClr val="D74B4B"/>
                </a:solidFill>
              </a:rPr>
              <a:t> 移动</a:t>
            </a:r>
            <a:r>
              <a:rPr lang="en-US" altLang="zh-CN" sz="3200" b="1" dirty="0">
                <a:solidFill>
                  <a:srgbClr val="D74B4B"/>
                </a:solidFill>
              </a:rPr>
              <a:t>Demo]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487249-1B0D-A84C-BE2D-FD2B5CE4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2" y="1875149"/>
            <a:ext cx="3225800" cy="1689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7FFD5F-6082-FD49-B6ED-C7C446981943}"/>
              </a:ext>
            </a:extLst>
          </p:cNvPr>
          <p:cNvSpPr txBox="1"/>
          <p:nvPr/>
        </p:nvSpPr>
        <p:spPr>
          <a:xfrm>
            <a:off x="819652" y="1394546"/>
            <a:ext cx="108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无</a:t>
            </a:r>
            <a:r>
              <a:rPr kumimoji="1" lang="en-US" altLang="zh-CN" dirty="0"/>
              <a:t>key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DCCC39-2278-3E4A-8C4F-0AFF6605B06D}"/>
              </a:ext>
            </a:extLst>
          </p:cNvPr>
          <p:cNvSpPr txBox="1"/>
          <p:nvPr/>
        </p:nvSpPr>
        <p:spPr>
          <a:xfrm>
            <a:off x="4368000" y="224718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创建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ADC</a:t>
            </a:r>
            <a:r>
              <a:rPr kumimoji="1" lang="zh-CN" altLang="en-US" dirty="0"/>
              <a:t> 删除</a:t>
            </a:r>
            <a:r>
              <a:rPr kumimoji="1" lang="en-US" altLang="zh-CN" dirty="0"/>
              <a:t>ABCD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086F8D-B423-5845-ABDD-F8E0CBB01434}"/>
              </a:ext>
            </a:extLst>
          </p:cNvPr>
          <p:cNvSpPr txBox="1"/>
          <p:nvPr/>
        </p:nvSpPr>
        <p:spPr>
          <a:xfrm>
            <a:off x="821635" y="3805774"/>
            <a:ext cx="108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有</a:t>
            </a:r>
            <a:r>
              <a:rPr kumimoji="1" lang="en-US" altLang="zh-CN" dirty="0"/>
              <a:t>key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7E5C89-194B-D643-96C4-71C139416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4513635"/>
            <a:ext cx="3225800" cy="18996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506804-EBB7-9842-BD94-50AE4E3E1209}"/>
              </a:ext>
            </a:extLst>
          </p:cNvPr>
          <p:cNvSpPr txBox="1"/>
          <p:nvPr/>
        </p:nvSpPr>
        <p:spPr>
          <a:xfrm>
            <a:off x="4045742" y="4475364"/>
            <a:ext cx="748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首先对新集合的节点进行循环遍历，</a:t>
            </a:r>
            <a:r>
              <a:rPr lang="en" altLang="zh-CN" dirty="0"/>
              <a:t>for (name in </a:t>
            </a:r>
            <a:r>
              <a:rPr lang="en" altLang="zh-CN" dirty="0" err="1"/>
              <a:t>nextChildren</a:t>
            </a:r>
            <a:r>
              <a:rPr lang="en" altLang="zh-CN" dirty="0"/>
              <a:t>)</a:t>
            </a:r>
            <a:r>
              <a:rPr lang="zh-CN" altLang="en" dirty="0"/>
              <a:t>，</a:t>
            </a:r>
            <a:r>
              <a:rPr lang="zh-CN" altLang="en-US" dirty="0"/>
              <a:t>通过唯一 </a:t>
            </a:r>
            <a:r>
              <a:rPr lang="en" altLang="zh-CN" dirty="0"/>
              <a:t>key </a:t>
            </a:r>
            <a:r>
              <a:rPr lang="zh-CN" altLang="en-US" dirty="0"/>
              <a:t>可以判断新老集合中是否存在相同的节点，</a:t>
            </a:r>
            <a:r>
              <a:rPr lang="en" altLang="zh-CN" dirty="0"/>
              <a:t>if (</a:t>
            </a:r>
            <a:r>
              <a:rPr lang="en" altLang="zh-CN" dirty="0" err="1"/>
              <a:t>prevChild</a:t>
            </a:r>
            <a:r>
              <a:rPr lang="en" altLang="zh-CN" dirty="0"/>
              <a:t> === </a:t>
            </a:r>
            <a:r>
              <a:rPr lang="en" altLang="zh-CN" dirty="0" err="1"/>
              <a:t>nextChild</a:t>
            </a:r>
            <a:r>
              <a:rPr lang="en" altLang="zh-CN" dirty="0"/>
              <a:t>)</a:t>
            </a:r>
            <a:r>
              <a:rPr lang="zh-CN" altLang="en" dirty="0"/>
              <a:t>，</a:t>
            </a:r>
            <a:r>
              <a:rPr lang="zh-CN" altLang="en-US" dirty="0"/>
              <a:t>如果存在相同节点，则进行移动操作，但在移动前需要将当前节点在老集合中的位置与 </a:t>
            </a:r>
            <a:r>
              <a:rPr lang="en" altLang="zh-CN" dirty="0" err="1"/>
              <a:t>lastIndex</a:t>
            </a:r>
            <a:r>
              <a:rPr lang="en" altLang="zh-CN" dirty="0"/>
              <a:t> </a:t>
            </a:r>
            <a:r>
              <a:rPr lang="zh-CN" altLang="en-US" dirty="0"/>
              <a:t>进行比较，</a:t>
            </a:r>
            <a:r>
              <a:rPr lang="en" altLang="zh-CN" dirty="0"/>
              <a:t>if (child._</a:t>
            </a:r>
            <a:r>
              <a:rPr lang="en" altLang="zh-CN" dirty="0" err="1"/>
              <a:t>mountIndex</a:t>
            </a:r>
            <a:r>
              <a:rPr lang="en" altLang="zh-CN" dirty="0"/>
              <a:t> &lt; </a:t>
            </a:r>
            <a:r>
              <a:rPr lang="en" altLang="zh-CN" dirty="0" err="1"/>
              <a:t>lastIndex</a:t>
            </a:r>
            <a:r>
              <a:rPr lang="en" altLang="zh-CN" dirty="0"/>
              <a:t>)</a:t>
            </a:r>
            <a:r>
              <a:rPr lang="zh-CN" altLang="en" dirty="0"/>
              <a:t>，</a:t>
            </a:r>
            <a:r>
              <a:rPr lang="zh-CN" altLang="en-US" dirty="0"/>
              <a:t>则进行节点移动操作，否则不执行该操作。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8745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830448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[element</a:t>
            </a:r>
            <a:r>
              <a:rPr lang="zh-CN" altLang="en-US" sz="3200" b="1" dirty="0">
                <a:solidFill>
                  <a:srgbClr val="D74B4B"/>
                </a:solidFill>
              </a:rPr>
              <a:t> </a:t>
            </a:r>
            <a:r>
              <a:rPr lang="en-US" altLang="zh-CN" sz="3200" b="1" dirty="0">
                <a:solidFill>
                  <a:srgbClr val="D74B4B"/>
                </a:solidFill>
              </a:rPr>
              <a:t>diff</a:t>
            </a:r>
            <a:r>
              <a:rPr lang="zh-CN" altLang="en-US" sz="3200" b="1" dirty="0">
                <a:solidFill>
                  <a:srgbClr val="D74B4B"/>
                </a:solidFill>
              </a:rPr>
              <a:t> </a:t>
            </a:r>
            <a:r>
              <a:rPr lang="en-US" altLang="zh-CN" sz="3200" b="1" dirty="0">
                <a:solidFill>
                  <a:srgbClr val="D74B4B"/>
                </a:solidFill>
              </a:rPr>
              <a:t>insert</a:t>
            </a:r>
            <a:r>
              <a:rPr lang="zh-CN" altLang="en-US" sz="3200" b="1" dirty="0">
                <a:solidFill>
                  <a:srgbClr val="D74B4B"/>
                </a:solidFill>
              </a:rPr>
              <a:t> </a:t>
            </a:r>
            <a:r>
              <a:rPr lang="en-US" altLang="zh-CN" sz="3200" b="1" dirty="0">
                <a:solidFill>
                  <a:srgbClr val="D74B4B"/>
                </a:solidFill>
              </a:rPr>
              <a:t>remove</a:t>
            </a:r>
            <a:r>
              <a:rPr lang="zh-CN" altLang="en-US" sz="3200" b="1" dirty="0">
                <a:solidFill>
                  <a:srgbClr val="D74B4B"/>
                </a:solidFill>
              </a:rPr>
              <a:t> </a:t>
            </a:r>
            <a:r>
              <a:rPr lang="en-US" altLang="zh-CN" sz="3200" b="1" dirty="0">
                <a:solidFill>
                  <a:srgbClr val="D74B4B"/>
                </a:solidFill>
              </a:rPr>
              <a:t>Demo]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8FD649-8EBA-1143-95E5-0254CFD1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99" y="1409700"/>
            <a:ext cx="4145951" cy="25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91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830448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[element</a:t>
            </a:r>
            <a:r>
              <a:rPr lang="zh-CN" altLang="en-US" sz="3200" b="1" dirty="0">
                <a:solidFill>
                  <a:srgbClr val="D74B4B"/>
                </a:solidFill>
              </a:rPr>
              <a:t> </a:t>
            </a:r>
            <a:r>
              <a:rPr lang="en-US" altLang="zh-CN" sz="3200" b="1" dirty="0">
                <a:solidFill>
                  <a:srgbClr val="D74B4B"/>
                </a:solidFill>
              </a:rPr>
              <a:t>diff</a:t>
            </a:r>
            <a:r>
              <a:rPr lang="zh-CN" altLang="en-US" sz="3200" b="1" dirty="0">
                <a:solidFill>
                  <a:srgbClr val="D74B4B"/>
                </a:solidFill>
              </a:rPr>
              <a:t> 源码</a:t>
            </a:r>
            <a:endParaRPr lang="en-US" altLang="zh-CN" sz="3200" b="1" dirty="0">
              <a:solidFill>
                <a:srgbClr val="D74B4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BE76D0-A83D-5647-A58C-FC593593E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00" y="15261"/>
            <a:ext cx="39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70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en-US" altLang="zh-CN" sz="3200" b="1" dirty="0" err="1">
                <a:solidFill>
                  <a:srgbClr val="D74B4B"/>
                </a:solidFill>
              </a:rPr>
              <a:t>elementdiff</a:t>
            </a:r>
            <a:r>
              <a:rPr lang="zh-CN" altLang="en-US" sz="3200" b="1" dirty="0">
                <a:solidFill>
                  <a:srgbClr val="D74B4B"/>
                </a:solidFill>
              </a:rPr>
              <a:t>源码分析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F8B3A8-1CC4-C348-A443-C1F6B71ED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0" y="1471983"/>
            <a:ext cx="5760000" cy="537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74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FE5097-B938-8C4F-A5F9-A3169311C99C}"/>
              </a:ext>
            </a:extLst>
          </p:cNvPr>
          <p:cNvSpPr txBox="1"/>
          <p:nvPr/>
        </p:nvSpPr>
        <p:spPr>
          <a:xfrm>
            <a:off x="768000" y="765000"/>
            <a:ext cx="1309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总结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  <a:p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310076-B9A3-0445-ABE7-7ED7F1B77E70}"/>
              </a:ext>
            </a:extLst>
          </p:cNvPr>
          <p:cNvSpPr txBox="1"/>
          <p:nvPr/>
        </p:nvSpPr>
        <p:spPr>
          <a:xfrm>
            <a:off x="1192696" y="2014330"/>
            <a:ext cx="9943304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" altLang="zh-CN" sz="1600" dirty="0"/>
              <a:t>React </a:t>
            </a:r>
            <a:r>
              <a:rPr lang="zh-CN" altLang="en" sz="1600" dirty="0"/>
              <a:t>整体</a:t>
            </a:r>
            <a:r>
              <a:rPr lang="zh-CN" altLang="en-US" sz="1600" dirty="0"/>
              <a:t>来说策略，将 </a:t>
            </a:r>
            <a:r>
              <a:rPr lang="en" altLang="zh-CN" sz="1600" dirty="0"/>
              <a:t>O(n3) </a:t>
            </a:r>
            <a:r>
              <a:rPr lang="zh-CN" altLang="en-US" sz="1600" dirty="0"/>
              <a:t>复杂度的问题转换成 </a:t>
            </a:r>
            <a:r>
              <a:rPr lang="en" altLang="zh-CN" sz="1600" dirty="0"/>
              <a:t>O(n) </a:t>
            </a:r>
            <a:r>
              <a:rPr lang="zh-CN" altLang="en-US" sz="1600" dirty="0"/>
              <a:t>复杂度的问题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" altLang="zh-CN" sz="1600" dirty="0"/>
              <a:t>React </a:t>
            </a:r>
            <a:r>
              <a:rPr lang="zh-CN" altLang="en-US" sz="1600" dirty="0"/>
              <a:t>通过分层求异的策略，对 </a:t>
            </a:r>
            <a:r>
              <a:rPr lang="en" altLang="zh-CN" sz="1600" dirty="0"/>
              <a:t>tree diff </a:t>
            </a:r>
            <a:r>
              <a:rPr lang="zh-CN" altLang="en-US" sz="1600" dirty="0"/>
              <a:t>进行算法优化，同层比较；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" altLang="zh-CN" sz="1600" dirty="0"/>
              <a:t>React </a:t>
            </a:r>
            <a:r>
              <a:rPr lang="zh-CN" altLang="en-US" sz="1600" dirty="0"/>
              <a:t>通过相同类生成相似树形结构，不同类生成不同树形结构的策略，对 </a:t>
            </a:r>
            <a:r>
              <a:rPr lang="en" altLang="zh-CN" sz="1600" dirty="0"/>
              <a:t>component diff </a:t>
            </a:r>
            <a:r>
              <a:rPr lang="zh-CN" altLang="en-US" sz="1600" dirty="0"/>
              <a:t>进行算法优化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" altLang="zh-CN" sz="1600" dirty="0"/>
              <a:t>React </a:t>
            </a:r>
            <a:r>
              <a:rPr lang="zh-CN" altLang="en-US" sz="1600" dirty="0"/>
              <a:t>通过设置唯一 </a:t>
            </a:r>
            <a:r>
              <a:rPr lang="en" altLang="zh-CN" sz="1600" dirty="0"/>
              <a:t>key</a:t>
            </a:r>
            <a:r>
              <a:rPr lang="zh-CN" altLang="en-US" sz="1600" dirty="0"/>
              <a:t>的策略，对 </a:t>
            </a:r>
            <a:r>
              <a:rPr lang="en" altLang="zh-CN" sz="1600" dirty="0"/>
              <a:t>element diff </a:t>
            </a:r>
            <a:r>
              <a:rPr lang="zh-CN" altLang="en-US" sz="1600" dirty="0"/>
              <a:t>进行算法优化；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4375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12655" y="2884805"/>
            <a:ext cx="5565737" cy="108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zh-CN" altLang="en-US" sz="7200" dirty="0">
                <a:solidFill>
                  <a:schemeClr val="bg1"/>
                </a:solidFill>
              </a:rPr>
              <a:t>谢谢观看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" y="0"/>
            <a:ext cx="559752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52320" y="2283460"/>
            <a:ext cx="1290320" cy="2291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zh-CN" altLang="en-US" sz="7200" dirty="0">
                <a:solidFill>
                  <a:schemeClr val="bg1"/>
                </a:solidFill>
              </a:rPr>
              <a:t>目 录</a:t>
            </a:r>
          </a:p>
        </p:txBody>
      </p:sp>
      <p:sp>
        <p:nvSpPr>
          <p:cNvPr id="5" name="任意多边形 3"/>
          <p:cNvSpPr/>
          <p:nvPr/>
        </p:nvSpPr>
        <p:spPr>
          <a:xfrm>
            <a:off x="6850380" y="2033270"/>
            <a:ext cx="678180" cy="61277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ea typeface="Microsoft JhengHei" panose="020B0604030504040204" pitchFamily="34" charset="-120"/>
              </a:rPr>
              <a:t>1</a:t>
            </a:r>
          </a:p>
        </p:txBody>
      </p:sp>
      <p:sp>
        <p:nvSpPr>
          <p:cNvPr id="6" name="任意多边形 3"/>
          <p:cNvSpPr/>
          <p:nvPr/>
        </p:nvSpPr>
        <p:spPr>
          <a:xfrm>
            <a:off x="6850380" y="3437890"/>
            <a:ext cx="678180" cy="61277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ea typeface="Microsoft JhengHei" panose="020B0604030504040204" pitchFamily="34" charset="-120"/>
              </a:rPr>
              <a:t>2</a:t>
            </a:r>
          </a:p>
        </p:txBody>
      </p:sp>
      <p:sp>
        <p:nvSpPr>
          <p:cNvPr id="7170" name="文本框 1"/>
          <p:cNvSpPr txBox="1"/>
          <p:nvPr/>
        </p:nvSpPr>
        <p:spPr>
          <a:xfrm>
            <a:off x="7757795" y="2078673"/>
            <a:ext cx="36576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2800" dirty="0"/>
              <a:t>Virtual DOM</a:t>
            </a:r>
            <a:endParaRPr lang="en-US" altLang="zh-CN" sz="2800" dirty="0"/>
          </a:p>
        </p:txBody>
      </p:sp>
      <p:sp>
        <p:nvSpPr>
          <p:cNvPr id="8" name="文本框 1"/>
          <p:cNvSpPr txBox="1"/>
          <p:nvPr/>
        </p:nvSpPr>
        <p:spPr>
          <a:xfrm>
            <a:off x="7757795" y="3483293"/>
            <a:ext cx="3657600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800" dirty="0"/>
              <a:t>React</a:t>
            </a:r>
            <a:r>
              <a:rPr lang="zh-CN" altLang="en-US" sz="2800" dirty="0"/>
              <a:t> </a:t>
            </a:r>
            <a:r>
              <a:rPr lang="en-US" altLang="zh-CN" sz="2800" dirty="0"/>
              <a:t>diff</a:t>
            </a:r>
            <a:r>
              <a:rPr lang="zh-CN" altLang="en-US" sz="2800" dirty="0"/>
              <a:t> 解析</a:t>
            </a:r>
            <a:endParaRPr lang="en-US" altLang="zh-CN" sz="2800" dirty="0"/>
          </a:p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 descr="e7d195523061f1c0d318120d6aeaf1b6ccceb6ba3da59c0775C5DE19DDDEBC09ED96DBD9900D9848D623ECAD1D4904B78047D0015C22C8BE97228BE8B5BFF08FE7A3AE04126DA07312A96C0F69F9BAB757E87A9D8EC4205E976D6A674854A00151504B53F283A4FA7C8FAD580FCCCFFCF130E9FF1A9152198EC3DD3A984A02B67FF4449A1F384CC3"/>
          <p:cNvSpPr/>
          <p:nvPr/>
        </p:nvSpPr>
        <p:spPr>
          <a:xfrm>
            <a:off x="3188178" y="2210696"/>
            <a:ext cx="468751" cy="17505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ea typeface="Microsoft JhengHei" panose="020B0604030504040204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956062" y="3885048"/>
            <a:ext cx="560580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56050" y="2489200"/>
            <a:ext cx="4553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en" altLang="zh-CN" sz="5400" dirty="0">
                <a:latin typeface="+mn-ea"/>
              </a:rPr>
              <a:t>Virtual DOM </a:t>
            </a:r>
            <a:endParaRPr lang="en-US" altLang="zh-CN" sz="5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lum bright="24000"/>
          </a:blip>
          <a:srcRect l="57311" t="21669" r="5678" b="15425"/>
          <a:stretch>
            <a:fillRect/>
          </a:stretch>
        </p:blipFill>
        <p:spPr>
          <a:xfrm>
            <a:off x="-24130" y="527340"/>
            <a:ext cx="2071690" cy="463809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63" h="7304">
                <a:moveTo>
                  <a:pt x="0" y="0"/>
                </a:moveTo>
                <a:cubicBezTo>
                  <a:pt x="1853" y="96"/>
                  <a:pt x="3307" y="1893"/>
                  <a:pt x="3261" y="3653"/>
                </a:cubicBezTo>
                <a:cubicBezTo>
                  <a:pt x="3319" y="5607"/>
                  <a:pt x="1683" y="7201"/>
                  <a:pt x="0" y="7304"/>
                </a:cubicBezTo>
                <a:close/>
                <a:moveTo>
                  <a:pt x="0" y="1024"/>
                </a:moveTo>
                <a:cubicBezTo>
                  <a:pt x="1326" y="1131"/>
                  <a:pt x="2356" y="2429"/>
                  <a:pt x="2323" y="3702"/>
                </a:cubicBezTo>
                <a:cubicBezTo>
                  <a:pt x="2365" y="5112"/>
                  <a:pt x="1209" y="6267"/>
                  <a:pt x="0" y="6377"/>
                </a:cubicBez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525566">
                  <a:alpha val="100000"/>
                </a:srgbClr>
              </a:clrFrom>
              <a:clrTo>
                <a:srgbClr val="525566">
                  <a:alpha val="100000"/>
                  <a:alpha val="0"/>
                </a:srgbClr>
              </a:clrTo>
            </a:clrChange>
            <a:lum bright="24000" contrast="-18000"/>
          </a:blip>
          <a:srcRect l="14572" t="21635" r="30289" b="44759"/>
          <a:stretch>
            <a:fillRect/>
          </a:stretch>
        </p:blipFill>
        <p:spPr>
          <a:xfrm>
            <a:off x="9090976" y="4553298"/>
            <a:ext cx="3086419" cy="23047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61" h="3629">
                <a:moveTo>
                  <a:pt x="2" y="3402"/>
                </a:moveTo>
                <a:cubicBezTo>
                  <a:pt x="-59" y="1493"/>
                  <a:pt x="1747" y="-46"/>
                  <a:pt x="3515" y="1"/>
                </a:cubicBezTo>
                <a:cubicBezTo>
                  <a:pt x="3992" y="-13"/>
                  <a:pt x="4446" y="79"/>
                  <a:pt x="4861" y="249"/>
                </a:cubicBezTo>
                <a:lnTo>
                  <a:pt x="4861" y="3629"/>
                </a:lnTo>
                <a:lnTo>
                  <a:pt x="5" y="3629"/>
                </a:lnTo>
                <a:cubicBezTo>
                  <a:pt x="0" y="3554"/>
                  <a:pt x="-1" y="3478"/>
                  <a:pt x="2" y="3402"/>
                </a:cubicBezTo>
                <a:close/>
                <a:moveTo>
                  <a:pt x="953" y="3447"/>
                </a:moveTo>
                <a:cubicBezTo>
                  <a:pt x="909" y="2047"/>
                  <a:pt x="2230" y="917"/>
                  <a:pt x="3522" y="951"/>
                </a:cubicBezTo>
                <a:cubicBezTo>
                  <a:pt x="4013" y="936"/>
                  <a:pt x="4471" y="1075"/>
                  <a:pt x="4861" y="1314"/>
                </a:cubicBezTo>
                <a:lnTo>
                  <a:pt x="4861" y="3629"/>
                </a:lnTo>
                <a:lnTo>
                  <a:pt x="956" y="3629"/>
                </a:lnTo>
                <a:cubicBezTo>
                  <a:pt x="953" y="3569"/>
                  <a:pt x="951" y="3508"/>
                  <a:pt x="953" y="344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984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en-US" altLang="zh-CN" sz="3200" b="1" dirty="0" err="1">
                <a:solidFill>
                  <a:srgbClr val="D74B4B"/>
                </a:solidFill>
              </a:rPr>
              <a:t>dom</a:t>
            </a:r>
            <a:r>
              <a:rPr lang="en-US" altLang="zh-CN" sz="3200" b="1" dirty="0">
                <a:solidFill>
                  <a:srgbClr val="D74B4B"/>
                </a:solidFill>
              </a:rPr>
              <a:t>--</a:t>
            </a:r>
            <a:r>
              <a:rPr lang="en-US" altLang="zh-CN" sz="3200" b="1" dirty="0" err="1">
                <a:solidFill>
                  <a:srgbClr val="D74B4B"/>
                </a:solidFill>
              </a:rPr>
              <a:t>jsDom</a:t>
            </a:r>
            <a:r>
              <a:rPr lang="zh-CN" altLang="en-US" sz="3200" b="1" dirty="0">
                <a:solidFill>
                  <a:srgbClr val="D74B4B"/>
                </a:solidFill>
              </a:rPr>
              <a:t> 结构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C16BD9-8D2D-284F-9782-05D9A74A5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1557000"/>
            <a:ext cx="10104488" cy="50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1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D74B4B"/>
                </a:solidFill>
              </a:rPr>
              <a:t>思考</a:t>
            </a:r>
            <a:endParaRPr lang="en-US" altLang="zh-CN" sz="3200" b="1" dirty="0">
              <a:solidFill>
                <a:srgbClr val="D74B4B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805D6A-83C1-9B48-AEE5-929A17A03FCB}"/>
              </a:ext>
            </a:extLst>
          </p:cNvPr>
          <p:cNvSpPr txBox="1"/>
          <p:nvPr/>
        </p:nvSpPr>
        <p:spPr>
          <a:xfrm>
            <a:off x="814646" y="1512916"/>
            <a:ext cx="686535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地址：</a:t>
            </a:r>
            <a:r>
              <a:rPr kumimoji="1" lang="en-US" altLang="zh-CN" dirty="0">
                <a:hlinkClick r:id="rId3"/>
              </a:rPr>
              <a:t>https://babeljs.io/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思考：</a:t>
            </a:r>
            <a:endParaRPr kumimoji="1" lang="en-US" altLang="zh-CN" dirty="0"/>
          </a:p>
          <a:p>
            <a:r>
              <a:rPr kumimoji="1" lang="zh-CN" altLang="en-US" dirty="0"/>
              <a:t>为什么不直接使用</a:t>
            </a:r>
            <a:r>
              <a:rPr kumimoji="1" lang="en-US" altLang="zh-CN" dirty="0" err="1"/>
              <a:t>js</a:t>
            </a:r>
            <a:r>
              <a:rPr kumimoji="1" lang="en-US" altLang="zh-CN" dirty="0"/>
              <a:t>,</a:t>
            </a:r>
            <a:r>
              <a:rPr kumimoji="1" lang="zh-CN" altLang="en-US" dirty="0"/>
              <a:t>而是通过</a:t>
            </a:r>
            <a:r>
              <a:rPr kumimoji="1" lang="en-US" altLang="zh-CN" dirty="0" err="1"/>
              <a:t>jsx</a:t>
            </a:r>
            <a:r>
              <a:rPr kumimoji="1" lang="zh-CN" altLang="en-US" dirty="0"/>
              <a:t> 转为</a:t>
            </a:r>
            <a:r>
              <a:rPr kumimoji="1" lang="en-US" altLang="zh-CN" dirty="0" err="1"/>
              <a:t>js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en-US" altLang="zh-CN" dirty="0" err="1"/>
              <a:t>Jsx</a:t>
            </a:r>
            <a:r>
              <a:rPr kumimoji="1" lang="zh-CN" altLang="en-US" dirty="0"/>
              <a:t> 语法糖：</a:t>
            </a:r>
            <a:endParaRPr kumimoji="1" lang="en-US" altLang="zh-CN" dirty="0"/>
          </a:p>
          <a:p>
            <a:r>
              <a:rPr kumimoji="1" lang="zh-CN" altLang="en-US" dirty="0"/>
              <a:t>  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使用最熟悉的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标签语法</a:t>
            </a:r>
            <a:endParaRPr kumimoji="1" lang="en-US" altLang="zh-CN" dirty="0"/>
          </a:p>
          <a:p>
            <a:r>
              <a:rPr kumimoji="1" lang="zh-CN" altLang="en-US" dirty="0"/>
              <a:t>     </a:t>
            </a:r>
            <a:r>
              <a:rPr kumimoji="1" lang="en-US" altLang="zh-CN" dirty="0"/>
              <a:t>2</a:t>
            </a:r>
            <a:r>
              <a:rPr kumimoji="1" lang="zh-CN" altLang="en-US" dirty="0"/>
              <a:t> 降低学习成本，提高效率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136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D74B4B"/>
                </a:solidFill>
              </a:rPr>
              <a:t>转换过程</a:t>
            </a:r>
            <a:endParaRPr lang="en-US" altLang="zh-CN" sz="3200" b="1" dirty="0">
              <a:solidFill>
                <a:srgbClr val="D74B4B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805D6A-83C1-9B48-AEE5-929A17A03FCB}"/>
              </a:ext>
            </a:extLst>
          </p:cNvPr>
          <p:cNvSpPr txBox="1"/>
          <p:nvPr/>
        </p:nvSpPr>
        <p:spPr>
          <a:xfrm>
            <a:off x="886647" y="1512916"/>
            <a:ext cx="1032135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dirty="0" err="1"/>
              <a:t>createElement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type,config,children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会对我们传入的</a:t>
            </a:r>
            <a:r>
              <a:rPr kumimoji="1" lang="en-US" altLang="zh-CN" dirty="0"/>
              <a:t>props</a:t>
            </a:r>
            <a:r>
              <a:rPr kumimoji="1" lang="zh-CN" altLang="en-US" dirty="0"/>
              <a:t>参数，比如</a:t>
            </a:r>
            <a:r>
              <a:rPr kumimoji="1" lang="en-US" altLang="zh-CN" dirty="0"/>
              <a:t>ref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进行特殊处理</a:t>
            </a:r>
            <a:r>
              <a:rPr kumimoji="1" lang="en-US" altLang="zh-CN" dirty="0"/>
              <a:t>,</a:t>
            </a:r>
            <a:r>
              <a:rPr kumimoji="1" lang="zh-CN" altLang="en-US" dirty="0"/>
              <a:t>其他推为     普通</a:t>
            </a:r>
            <a:r>
              <a:rPr kumimoji="1" lang="en-US" altLang="zh-CN" dirty="0"/>
              <a:t>props</a:t>
            </a:r>
            <a:r>
              <a:rPr kumimoji="1" lang="zh-CN" altLang="en-US" dirty="0"/>
              <a:t>参数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转换虚拟</a:t>
            </a:r>
            <a:r>
              <a:rPr kumimoji="1" lang="en-US" altLang="zh-CN" dirty="0" err="1"/>
              <a:t>dom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061394-4E79-E648-A478-2C55493A0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35" y="2981207"/>
            <a:ext cx="3810000" cy="237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C7214A-ADB4-2F4D-B61D-EF9CF4CE6984}"/>
              </a:ext>
            </a:extLst>
          </p:cNvPr>
          <p:cNvSpPr txBox="1"/>
          <p:nvPr/>
        </p:nvSpPr>
        <p:spPr>
          <a:xfrm>
            <a:off x="883331" y="5974834"/>
            <a:ext cx="144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真实</a:t>
            </a:r>
            <a:r>
              <a:rPr kumimoji="1" lang="en-US" altLang="zh-CN" dirty="0" err="1"/>
              <a:t>dom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6B8415-FECD-424B-B552-ABF8E0CD5E9C}"/>
              </a:ext>
            </a:extLst>
          </p:cNvPr>
          <p:cNvSpPr txBox="1"/>
          <p:nvPr/>
        </p:nvSpPr>
        <p:spPr>
          <a:xfrm>
            <a:off x="883331" y="6488668"/>
            <a:ext cx="475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 </a:t>
            </a:r>
            <a:r>
              <a:rPr kumimoji="1" lang="en-US" altLang="zh-CN" dirty="0" err="1"/>
              <a:t>ReactDom.render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ele,container,callback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527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7805D6A-83C1-9B48-AEE5-929A17A03FCB}"/>
              </a:ext>
            </a:extLst>
          </p:cNvPr>
          <p:cNvSpPr txBox="1"/>
          <p:nvPr/>
        </p:nvSpPr>
        <p:spPr>
          <a:xfrm>
            <a:off x="886647" y="1512916"/>
            <a:ext cx="1032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D64B12-8AE7-E949-B741-E8767E93B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00" y="0"/>
            <a:ext cx="3888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4BDD11-79B3-994D-B9CB-2A42EC17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02" y="6394"/>
            <a:ext cx="4343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4848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D74B4B"/>
                </a:solidFill>
              </a:rPr>
              <a:t>转换总结</a:t>
            </a:r>
            <a:endParaRPr lang="en-US" altLang="zh-CN" sz="3200" b="1" dirty="0">
              <a:solidFill>
                <a:srgbClr val="D74B4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F67A65-F89D-D34E-A167-A42FA71CCBA8}"/>
              </a:ext>
            </a:extLst>
          </p:cNvPr>
          <p:cNvSpPr txBox="1"/>
          <p:nvPr/>
        </p:nvSpPr>
        <p:spPr>
          <a:xfrm>
            <a:off x="798022" y="1828800"/>
            <a:ext cx="112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开发者</a:t>
            </a:r>
            <a:r>
              <a:rPr kumimoji="1" lang="en-US" altLang="zh-CN" dirty="0"/>
              <a:t>--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jsx</a:t>
            </a:r>
            <a:r>
              <a:rPr kumimoji="1" lang="zh-CN" altLang="en-US" dirty="0"/>
              <a:t> 代码</a:t>
            </a:r>
            <a:r>
              <a:rPr kumimoji="1" lang="en-US" altLang="zh-CN" dirty="0"/>
              <a:t>--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en-US" altLang="zh-CN" dirty="0"/>
              <a:t>babel</a:t>
            </a:r>
            <a:r>
              <a:rPr kumimoji="1" lang="zh-CN" altLang="en-US" dirty="0"/>
              <a:t>编译（</a:t>
            </a:r>
            <a:r>
              <a:rPr kumimoji="1" lang="en-US" altLang="zh-CN" dirty="0" err="1"/>
              <a:t>react.createElement</a:t>
            </a:r>
            <a:r>
              <a:rPr kumimoji="1" lang="zh-CN" altLang="en-US" dirty="0"/>
              <a:t> 调用）</a:t>
            </a:r>
            <a:r>
              <a:rPr kumimoji="1" lang="en-US" altLang="zh-CN" dirty="0"/>
              <a:t>--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en-US" altLang="zh-CN" dirty="0" err="1"/>
              <a:t>reactElement</a:t>
            </a:r>
            <a:r>
              <a:rPr kumimoji="1" lang="en-US" altLang="zh-CN" dirty="0"/>
              <a:t>--</a:t>
            </a:r>
            <a:r>
              <a:rPr kumimoji="1" lang="en-US" altLang="zh-CN" dirty="0">
                <a:sym typeface="Wingdings" pitchFamily="2" charset="2"/>
              </a:rPr>
              <a:t>&gt;</a:t>
            </a:r>
            <a:r>
              <a:rPr kumimoji="1" lang="zh-CN" altLang="en-US" dirty="0">
                <a:sym typeface="Wingdings" pitchFamily="2" charset="2"/>
              </a:rPr>
              <a:t>虚拟</a:t>
            </a:r>
            <a:r>
              <a:rPr kumimoji="1" lang="en-US" altLang="zh-CN" dirty="0" err="1">
                <a:sym typeface="Wingdings" pitchFamily="2" charset="2"/>
              </a:rPr>
              <a:t>domrender</a:t>
            </a:r>
            <a:r>
              <a:rPr kumimoji="1" lang="en-US" altLang="zh-CN" dirty="0">
                <a:sym typeface="Wingdings" pitchFamily="2" charset="2"/>
              </a:rPr>
              <a:t>-Dom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AF2DAC-0346-B64C-96B6-5B74BDFFAD93}"/>
              </a:ext>
            </a:extLst>
          </p:cNvPr>
          <p:cNvSpPr txBox="1"/>
          <p:nvPr/>
        </p:nvSpPr>
        <p:spPr>
          <a:xfrm>
            <a:off x="931025" y="2876204"/>
            <a:ext cx="363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dirty="0"/>
              <a:t>Render--</a:t>
            </a:r>
            <a:r>
              <a:rPr kumimoji="1" lang="en-US" altLang="zh-CN" dirty="0">
                <a:sym typeface="Wingdings" pitchFamily="2" charset="2"/>
              </a:rPr>
              <a:t>Dom</a:t>
            </a:r>
            <a:r>
              <a:rPr kumimoji="1" lang="zh-CN" altLang="en-US" dirty="0">
                <a:sym typeface="Wingdings" pitchFamily="2" charset="2"/>
              </a:rPr>
              <a:t> 加入了</a:t>
            </a:r>
            <a:r>
              <a:rPr kumimoji="1" lang="en-US" altLang="zh-CN" dirty="0">
                <a:sym typeface="Wingdings" pitchFamily="2" charset="2"/>
              </a:rPr>
              <a:t>diff</a:t>
            </a:r>
            <a:r>
              <a:rPr kumimoji="1" lang="zh-CN" altLang="en-US" dirty="0">
                <a:sym typeface="Wingdings" pitchFamily="2" charset="2"/>
              </a:rPr>
              <a:t>算法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96969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47.5007874015746,&quot;width&quot;:2947.5007874015746}"/>
</p:tagLst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1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3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  <a:txDef>
      <a:spPr>
        <a:noFill/>
      </a:spPr>
      <a:bodyPr wrap="none" rtlCol="0">
        <a:spAutoFit/>
      </a:bodyPr>
      <a:lstStyle>
        <a:defPPr marL="285750" indent="-285750">
          <a:buFont typeface="Wingdings" panose="05000000000000000000" pitchFamily="2" charset="2"/>
          <a:buChar char="n"/>
          <a:defRPr dirty="0" smtClean="0"/>
        </a:defPPr>
      </a:lstStyle>
    </a:tx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21375</TotalTime>
  <Words>1146</Words>
  <Application>Microsoft Macintosh PowerPoint</Application>
  <PresentationFormat>宽屏</PresentationFormat>
  <Paragraphs>120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Segoe UI Light</vt:lpstr>
      <vt:lpstr>Calibri</vt:lpstr>
      <vt:lpstr>Segoe UI</vt:lpstr>
      <vt:lpstr>Wingdings</vt:lpstr>
      <vt:lpstr>微软雅黑</vt:lpstr>
      <vt:lpstr>Arial</vt:lpstr>
      <vt:lpstr>1_Office 主题</vt:lpstr>
      <vt:lpstr>3_Office 主题</vt:lpstr>
      <vt:lpstr>4_Office 主题</vt:lpstr>
      <vt:lpstr>React-diff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ʾĸ�</dc:title>
  <dc:creator>Ryan Lee</dc:creator>
  <cp:lastModifiedBy>慕薇（吴昊南）</cp:lastModifiedBy>
  <cp:revision>648</cp:revision>
  <dcterms:created xsi:type="dcterms:W3CDTF">2021-08-19T09:17:43Z</dcterms:created>
  <dcterms:modified xsi:type="dcterms:W3CDTF">2022-01-14T00:15:36Z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2052-2.4.0.3964</vt:lpwstr>
  </property>
</Properties>
</file>